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2"/>
  </p:notesMasterIdLst>
  <p:sldIdLst>
    <p:sldId id="1284" r:id="rId2"/>
    <p:sldId id="1122" r:id="rId3"/>
    <p:sldId id="713" r:id="rId4"/>
    <p:sldId id="1123" r:id="rId5"/>
    <p:sldId id="1124" r:id="rId6"/>
    <p:sldId id="1289" r:id="rId7"/>
    <p:sldId id="1126" r:id="rId8"/>
    <p:sldId id="1285" r:id="rId9"/>
    <p:sldId id="1286" r:id="rId10"/>
    <p:sldId id="1293" r:id="rId11"/>
    <p:sldId id="1292" r:id="rId12"/>
    <p:sldId id="1127" r:id="rId13"/>
    <p:sldId id="1291" r:id="rId14"/>
    <p:sldId id="1129" r:id="rId15"/>
    <p:sldId id="1307" r:id="rId16"/>
    <p:sldId id="1135" r:id="rId17"/>
    <p:sldId id="1295" r:id="rId18"/>
    <p:sldId id="1296" r:id="rId19"/>
    <p:sldId id="1297" r:id="rId20"/>
    <p:sldId id="1298" r:id="rId21"/>
    <p:sldId id="1302" r:id="rId22"/>
    <p:sldId id="1300" r:id="rId23"/>
    <p:sldId id="1301" r:id="rId24"/>
    <p:sldId id="1303" r:id="rId25"/>
    <p:sldId id="1139" r:id="rId26"/>
    <p:sldId id="1140" r:id="rId27"/>
    <p:sldId id="1141" r:id="rId28"/>
    <p:sldId id="1142" r:id="rId29"/>
    <p:sldId id="1144" r:id="rId30"/>
    <p:sldId id="1143" r:id="rId31"/>
    <p:sldId id="1151" r:id="rId32"/>
    <p:sldId id="1146" r:id="rId33"/>
    <p:sldId id="1154" r:id="rId34"/>
    <p:sldId id="1152" r:id="rId35"/>
    <p:sldId id="1153" r:id="rId36"/>
    <p:sldId id="1149" r:id="rId37"/>
    <p:sldId id="1145" r:id="rId38"/>
    <p:sldId id="1150" r:id="rId39"/>
    <p:sldId id="1155" r:id="rId40"/>
    <p:sldId id="712" r:id="rId41"/>
    <p:sldId id="768" r:id="rId42"/>
    <p:sldId id="1304" r:id="rId43"/>
    <p:sldId id="1157" r:id="rId44"/>
    <p:sldId id="1158" r:id="rId45"/>
    <p:sldId id="1159" r:id="rId46"/>
    <p:sldId id="1009" r:id="rId47"/>
    <p:sldId id="1015" r:id="rId48"/>
    <p:sldId id="1305" r:id="rId49"/>
    <p:sldId id="1274" r:id="rId50"/>
    <p:sldId id="1288" r:id="rId5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284"/>
            <p14:sldId id="1122"/>
            <p14:sldId id="713"/>
            <p14:sldId id="1123"/>
            <p14:sldId id="1124"/>
            <p14:sldId id="1289"/>
            <p14:sldId id="1126"/>
            <p14:sldId id="1285"/>
            <p14:sldId id="1286"/>
            <p14:sldId id="1293"/>
            <p14:sldId id="1292"/>
            <p14:sldId id="1127"/>
            <p14:sldId id="1291"/>
            <p14:sldId id="1129"/>
            <p14:sldId id="1307"/>
            <p14:sldId id="1135"/>
            <p14:sldId id="1295"/>
            <p14:sldId id="1296"/>
            <p14:sldId id="1297"/>
            <p14:sldId id="1298"/>
            <p14:sldId id="1302"/>
            <p14:sldId id="1300"/>
            <p14:sldId id="1301"/>
            <p14:sldId id="1303"/>
            <p14:sldId id="1139"/>
            <p14:sldId id="1140"/>
            <p14:sldId id="1141"/>
            <p14:sldId id="1142"/>
            <p14:sldId id="1144"/>
            <p14:sldId id="1143"/>
            <p14:sldId id="1151"/>
            <p14:sldId id="1146"/>
            <p14:sldId id="1154"/>
            <p14:sldId id="1152"/>
            <p14:sldId id="1153"/>
            <p14:sldId id="1149"/>
            <p14:sldId id="1145"/>
            <p14:sldId id="1150"/>
            <p14:sldId id="1155"/>
            <p14:sldId id="712"/>
            <p14:sldId id="768"/>
            <p14:sldId id="1304"/>
            <p14:sldId id="1157"/>
            <p14:sldId id="1158"/>
            <p14:sldId id="1159"/>
            <p14:sldId id="1009"/>
            <p14:sldId id="1015"/>
            <p14:sldId id="1305"/>
            <p14:sldId id="1274"/>
            <p14:sldId id="1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4DA27E"/>
    <a:srgbClr val="BF74E1"/>
    <a:srgbClr val="6CABA1"/>
    <a:srgbClr val="FB8E20"/>
    <a:srgbClr val="D4EBE9"/>
    <a:srgbClr val="9E60B8"/>
    <a:srgbClr val="EF7D1D"/>
    <a:srgbClr val="B04432"/>
    <a:srgbClr val="177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56"/>
    <p:restoredTop sz="96911" autoAdjust="0"/>
  </p:normalViewPr>
  <p:slideViewPr>
    <p:cSldViewPr snapToGrid="0" snapToObjects="1">
      <p:cViewPr varScale="1">
        <p:scale>
          <a:sx n="215" d="100"/>
          <a:sy n="215" d="100"/>
        </p:scale>
        <p:origin x="352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3.png>
</file>

<file path=ppt/media/image14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562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54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627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9492775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0020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EF7D1D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95252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752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91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749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79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45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690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892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418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6/22/22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705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3" r:id="rId13"/>
    <p:sldLayoutId id="2147483682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4001/" TargetMode="Externa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ejs-2022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3.xml"/><Relationship Id="rId4" Type="http://schemas.openxmlformats.org/officeDocument/2006/relationships/hyperlink" Target="mailto:nils@nilshartmann.net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-15975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 dirty="0" err="1">
                  <a:solidFill>
                    <a:srgbClr val="D4EBE9"/>
                  </a:solidFill>
                </a:rPr>
                <a:t>EnterJS</a:t>
              </a:r>
              <a:r>
                <a:rPr lang="de-DE" sz="1050" spc="60" dirty="0">
                  <a:solidFill>
                    <a:srgbClr val="D4EBE9"/>
                  </a:solidFill>
                </a:rPr>
                <a:t> Darmstadt | 23. Juni 2022 | @</a:t>
              </a:r>
              <a:r>
                <a:rPr lang="de-DE" sz="1050" spc="60" dirty="0" err="1">
                  <a:solidFill>
                    <a:srgbClr val="D4EBE9"/>
                  </a:solidFill>
                </a:rPr>
                <a:t>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29887B25-EA64-B19B-76A6-59DD8BBC8ACC}"/>
              </a:ext>
            </a:extLst>
          </p:cNvPr>
          <p:cNvSpPr/>
          <p:nvPr/>
        </p:nvSpPr>
        <p:spPr>
          <a:xfrm>
            <a:off x="3771828" y="1557907"/>
            <a:ext cx="5158812" cy="147732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</p:spPr>
        <p:txBody>
          <a:bodyPr wrap="square">
            <a:spAutoFit/>
          </a:bodyPr>
          <a:lstStyle/>
          <a:p>
            <a:r>
              <a:rPr lang="de-DE" sz="9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9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9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18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24E65B5-473A-A589-6F3A-5047DB50A5AB}"/>
              </a:ext>
            </a:extLst>
          </p:cNvPr>
          <p:cNvSpPr/>
          <p:nvPr/>
        </p:nvSpPr>
        <p:spPr>
          <a:xfrm>
            <a:off x="3771828" y="3035235"/>
            <a:ext cx="3100319" cy="38801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/ejs-2022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8CF51D6-0A06-ED43-14A3-FAB04D2C7809}"/>
              </a:ext>
            </a:extLst>
          </p:cNvPr>
          <p:cNvSpPr/>
          <p:nvPr/>
        </p:nvSpPr>
        <p:spPr>
          <a:xfrm>
            <a:off x="3771828" y="1130417"/>
            <a:ext cx="1908301" cy="43404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>
                <a:solidFill>
                  <a:srgbClr val="4DA27E"/>
                </a:solidFill>
                <a:latin typeface="Montserrat" charset="0"/>
                <a:ea typeface="Montserrat" charset="0"/>
                <a:cs typeface="Montserrat" charset="0"/>
              </a:rPr>
              <a:t>Neues in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3681318" y="348718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3682173" y="609482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362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A62A3E-87DA-32FA-1ECC-F0C7D8B81F23}"/>
              </a:ext>
            </a:extLst>
          </p:cNvPr>
          <p:cNvSpPr/>
          <p:nvPr/>
        </p:nvSpPr>
        <p:spPr>
          <a:xfrm>
            <a:off x="705999" y="2723291"/>
            <a:ext cx="1205928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6DCD740-021C-7A93-3A82-2259FDA2933F}"/>
              </a:ext>
            </a:extLst>
          </p:cNvPr>
          <p:cNvCxnSpPr>
            <a:cxnSpLocks/>
          </p:cNvCxnSpPr>
          <p:nvPr/>
        </p:nvCxnSpPr>
        <p:spPr>
          <a:xfrm>
            <a:off x="1911927" y="2808514"/>
            <a:ext cx="717874" cy="1161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76B14D78-6DC7-4EB1-7879-7D4C3BB35D48}"/>
              </a:ext>
            </a:extLst>
          </p:cNvPr>
          <p:cNvSpPr txBox="1"/>
          <p:nvPr/>
        </p:nvSpPr>
        <p:spPr>
          <a:xfrm>
            <a:off x="2545336" y="2683511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C00000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 wird nicht abgebrochen</a:t>
            </a:r>
          </a:p>
        </p:txBody>
      </p:sp>
    </p:spTree>
    <p:extLst>
      <p:ext uri="{BB962C8B-B14F-4D97-AF65-F5344CB8AC3E}">
        <p14:creationId xmlns:p14="http://schemas.microsoft.com/office/powerpoint/2010/main" val="20118679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DA62A3E-87DA-32FA-1ECC-F0C7D8B81F23}"/>
              </a:ext>
            </a:extLst>
          </p:cNvPr>
          <p:cNvSpPr/>
          <p:nvPr/>
        </p:nvSpPr>
        <p:spPr>
          <a:xfrm>
            <a:off x="705999" y="2723291"/>
            <a:ext cx="1205928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6DCD740-021C-7A93-3A82-2259FDA2933F}"/>
              </a:ext>
            </a:extLst>
          </p:cNvPr>
          <p:cNvCxnSpPr>
            <a:cxnSpLocks/>
          </p:cNvCxnSpPr>
          <p:nvPr/>
        </p:nvCxnSpPr>
        <p:spPr>
          <a:xfrm>
            <a:off x="1911927" y="2808514"/>
            <a:ext cx="717874" cy="1161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76B14D78-6DC7-4EB1-7879-7D4C3BB35D48}"/>
              </a:ext>
            </a:extLst>
          </p:cNvPr>
          <p:cNvSpPr txBox="1"/>
          <p:nvPr/>
        </p:nvSpPr>
        <p:spPr>
          <a:xfrm>
            <a:off x="2545336" y="2683511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C00000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C00000"/>
                </a:solidFill>
                <a:latin typeface="Source Sans Pro" panose="020B0503030403020204" pitchFamily="34" charset="0"/>
              </a:rPr>
              <a:t> wird nicht abgebrochen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A151581-9EEA-B912-8934-D02AEE356F5A}"/>
              </a:ext>
            </a:extLst>
          </p:cNvPr>
          <p:cNvSpPr txBox="1"/>
          <p:nvPr/>
        </p:nvSpPr>
        <p:spPr>
          <a:xfrm>
            <a:off x="4570474" y="2221846"/>
            <a:ext cx="292879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 = </a:t>
            </a:r>
            <a:r>
              <a:rPr lang="de-DE" sz="800" b="0" dirty="0" err="1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36544F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dirty="0">
              <a:solidFill>
                <a:srgbClr val="012339"/>
              </a:solidFill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return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 () =&gt; 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cancelSubscription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(</a:t>
            </a:r>
            <a:r>
              <a:rPr lang="de-DE" sz="800" dirty="0" err="1">
                <a:solidFill>
                  <a:srgbClr val="A44185"/>
                </a:solidFill>
                <a:latin typeface="MonoLisa" panose="020B0509030204060204" pitchFamily="49" charset="0"/>
              </a:rPr>
              <a:t>id</a:t>
            </a:r>
            <a:r>
              <a:rPr lang="de-DE" sz="800" dirty="0">
                <a:solidFill>
                  <a:srgbClr val="A44185"/>
                </a:solidFill>
                <a:latin typeface="MonoLisa" panose="020B0509030204060204" pitchFamily="49" charset="0"/>
              </a:rPr>
              <a:t>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B35F804-680D-7457-68BB-CE7B725E255A}"/>
              </a:ext>
            </a:extLst>
          </p:cNvPr>
          <p:cNvSpPr/>
          <p:nvPr/>
        </p:nvSpPr>
        <p:spPr>
          <a:xfrm>
            <a:off x="4828942" y="2963031"/>
            <a:ext cx="2551571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48B3CD2-0969-F389-DBBF-BF922A8DF6BF}"/>
              </a:ext>
            </a:extLst>
          </p:cNvPr>
          <p:cNvCxnSpPr>
            <a:cxnSpLocks/>
          </p:cNvCxnSpPr>
          <p:nvPr/>
        </p:nvCxnSpPr>
        <p:spPr>
          <a:xfrm>
            <a:off x="6489864" y="3156706"/>
            <a:ext cx="1009404" cy="213974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Textfeld 16">
            <a:extLst>
              <a:ext uri="{FF2B5EF4-FFF2-40B4-BE49-F238E27FC236}">
                <a16:creationId xmlns:a16="http://schemas.microsoft.com/office/drawing/2014/main" id="{55692680-C5BB-1434-383E-922E87C3EFC6}"/>
              </a:ext>
            </a:extLst>
          </p:cNvPr>
          <p:cNvSpPr txBox="1"/>
          <p:nvPr/>
        </p:nvSpPr>
        <p:spPr>
          <a:xfrm>
            <a:off x="6915455" y="3370680"/>
            <a:ext cx="16357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Richtig: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Subscription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in Clean-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up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-Funktion beenden</a:t>
            </a:r>
          </a:p>
        </p:txBody>
      </p:sp>
    </p:spTree>
    <p:extLst>
      <p:ext uri="{BB962C8B-B14F-4D97-AF65-F5344CB8AC3E}">
        <p14:creationId xmlns:p14="http://schemas.microsoft.com/office/powerpoint/2010/main" val="2183584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useId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Generiert eindeutige </a:t>
            </a:r>
            <a:r>
              <a:rPr lang="de-DE" b="0" dirty="0" err="1">
                <a:solidFill>
                  <a:srgbClr val="36544F"/>
                </a:solidFill>
              </a:rPr>
              <a:t>Ids</a:t>
            </a:r>
            <a:r>
              <a:rPr lang="de-DE" b="0" dirty="0">
                <a:solidFill>
                  <a:srgbClr val="36544F"/>
                </a:solidFill>
              </a:rPr>
              <a:t>, die bei Server- und Client-seitig identisch sind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</a:rPr>
              <a:t>(wichtig für SSR)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817567" y="1863351"/>
            <a:ext cx="6851890" cy="204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Form()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&lt;form&gt;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Title: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aria-describedby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="..."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label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&lt;span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infoId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"&gt;Enter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 Title&lt;/span&gt;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&lt;/form&gt;;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4144298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r>
              <a:rPr lang="de-DE" dirty="0" err="1"/>
              <a:t>useSyncExternalStore</a:t>
            </a:r>
            <a:r>
              <a:rPr lang="de-DE" b="0" dirty="0"/>
              <a:t> </a:t>
            </a:r>
            <a:r>
              <a:rPr lang="de-DE" b="0" dirty="0">
                <a:solidFill>
                  <a:srgbClr val="36544F"/>
                </a:solidFill>
              </a:rPr>
              <a:t>und</a:t>
            </a:r>
            <a:r>
              <a:rPr lang="de-DE" b="0" dirty="0"/>
              <a:t> </a:t>
            </a:r>
            <a:r>
              <a:rPr lang="de-DE" dirty="0" err="1"/>
              <a:t>useInsertionEffect</a:t>
            </a:r>
            <a:r>
              <a:rPr lang="de-DE" b="0" dirty="0">
                <a:solidFill>
                  <a:srgbClr val="36544F"/>
                </a:solidFill>
              </a:rPr>
              <a:t>: nur für Bibliotheken</a:t>
            </a:r>
          </a:p>
          <a:p>
            <a:endParaRPr lang="de-DE" dirty="0"/>
          </a:p>
          <a:p>
            <a:r>
              <a:rPr lang="de-DE" dirty="0" err="1"/>
              <a:t>useTransition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dirty="0" err="1"/>
              <a:t>useDeferredValue</a:t>
            </a:r>
            <a:r>
              <a:rPr lang="de-DE" b="0" dirty="0">
                <a:solidFill>
                  <a:srgbClr val="36544F"/>
                </a:solidFill>
              </a:rPr>
              <a:t>: Updates als "nicht-dringend" markieren (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9149838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s</a:t>
            </a:r>
          </a:p>
          <a:p>
            <a:pPr algn="ctr">
              <a:lnSpc>
                <a:spcPct val="200000"/>
              </a:lnSpc>
            </a:pP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Concurrent</a:t>
            </a:r>
            <a:r>
              <a:rPr lang="de-DE" sz="3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 </a:t>
            </a:r>
            <a:r>
              <a:rPr lang="de-DE" sz="3200" b="1" u="sng" dirty="0" err="1">
                <a:solidFill>
                  <a:srgbClr val="9E60B8"/>
                </a:solidFill>
                <a:latin typeface="Source Sans Pro Black" panose="020B0503030403020204" pitchFamily="34" charset="0"/>
              </a:rPr>
              <a:t>React</a:t>
            </a:r>
            <a:endParaRPr lang="de-DE" sz="3200" b="1" u="sng" dirty="0">
              <a:solidFill>
                <a:srgbClr val="9E60B8"/>
              </a:solidFill>
              <a:latin typeface="Source Sans Pro Black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2249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5E85EA-8E24-0176-EFC7-B9F71D507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E11A21-9988-A6FC-258D-36462C74279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Ziel: Bessere Ausnutzung der CPU Ressourcen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bessere "Performance"</a:t>
            </a:r>
          </a:p>
          <a:p>
            <a:r>
              <a:rPr lang="de-DE" b="0" dirty="0">
                <a:solidFill>
                  <a:srgbClr val="36544F"/>
                </a:solidFill>
              </a:rPr>
              <a:t>Besserer </a:t>
            </a:r>
            <a:r>
              <a:rPr lang="de-DE" b="0" dirty="0" err="1">
                <a:solidFill>
                  <a:srgbClr val="36544F"/>
                </a:solidFill>
              </a:rPr>
              <a:t>Eindrück</a:t>
            </a:r>
            <a:r>
              <a:rPr lang="de-DE" b="0" dirty="0">
                <a:solidFill>
                  <a:srgbClr val="36544F"/>
                </a:solidFill>
              </a:rPr>
              <a:t> für User</a:t>
            </a:r>
          </a:p>
        </p:txBody>
      </p:sp>
    </p:spTree>
    <p:extLst>
      <p:ext uri="{BB962C8B-B14F-4D97-AF65-F5344CB8AC3E}">
        <p14:creationId xmlns:p14="http://schemas.microsoft.com/office/powerpoint/2010/main" val="24998420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 (Rendern und Commit)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1AB3D85-93CE-7B87-4F49-58F1C1B59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2065057"/>
            <a:ext cx="87249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48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Nach State-Update wird alles neu gerendert und </a:t>
            </a:r>
            <a:r>
              <a:rPr lang="de-DE" b="0" dirty="0" err="1">
                <a:solidFill>
                  <a:srgbClr val="36544F"/>
                </a:solidFill>
              </a:rPr>
              <a:t>commited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18194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6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5C60574-020D-8B01-F57A-14C0536EB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3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002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Nach State-Update wird alles neu gerendert und </a:t>
            </a:r>
            <a:r>
              <a:rPr lang="de-DE" b="0" dirty="0" err="1">
                <a:solidFill>
                  <a:srgbClr val="36544F"/>
                </a:solidFill>
              </a:rPr>
              <a:t>commited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1819407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EA93BD0-75D1-E2B8-8025-523659368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3"/>
            <a:ext cx="8674100" cy="12573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83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dauert lange, kann aber nicht unterbrochen werden 🥱</a:t>
            </a:r>
          </a:p>
        </p:txBody>
      </p:sp>
    </p:spTree>
    <p:extLst>
      <p:ext uri="{BB962C8B-B14F-4D97-AF65-F5344CB8AC3E}">
        <p14:creationId xmlns:p14="http://schemas.microsoft.com/office/powerpoint/2010/main" val="6050770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27889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2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(2);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5438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geht schnell(er), C kommt aus dem "Cache" 👍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DE71DB6-6962-3F23-89CC-C246A22C8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1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366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94124"/>
            <a:ext cx="6195927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i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Java, TypeScript, </a:t>
            </a:r>
            <a:r>
              <a:rPr lang="de-DE" b="1" i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i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9310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350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5091"/>
            <a:ext cx="371475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350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350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93108"/>
            <a:ext cx="1880638" cy="185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Klassisches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Rendern ist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Vorgang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(Klassisch)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25930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4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</a:t>
            </a: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2854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Rendern wieder langsam 👎 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EF0D1D9F-9A13-A4D7-610A-37B808B29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1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4781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Dringende und weniger dringende Updates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FD201DF-E4BD-914F-4450-5EDF25F56F68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</p:spTree>
    <p:extLst>
      <p:ext uri="{BB962C8B-B14F-4D97-AF65-F5344CB8AC3E}">
        <p14:creationId xmlns:p14="http://schemas.microsoft.com/office/powerpoint/2010/main" val="40013431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4072C3C-C51E-57CF-EC4D-4521FDE5AAD4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5014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Erst wird "dringendes"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</a:t>
            </a:r>
            <a:r>
              <a:rPr lang="de-DE" dirty="0">
                <a:solidFill>
                  <a:srgbClr val="C00000"/>
                </a:solidFill>
              </a:rPr>
              <a:t> durchgeführt...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4C00E2-FB2A-9D79-D054-9DCA3297B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96" y="2188659"/>
            <a:ext cx="86741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3916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3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...danach wird das "nicht dringende"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</a:t>
            </a:r>
            <a:r>
              <a:rPr lang="de-DE" dirty="0">
                <a:solidFill>
                  <a:srgbClr val="C00000"/>
                </a:solidFill>
              </a:rPr>
              <a:t> durchgeführt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7B4C44C-FBC5-1388-D9F3-3148C438DD42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B0AC6E2-C227-C5B1-C436-35F80BE2E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91232"/>
            <a:ext cx="8674100" cy="125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7479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2A70A9E2-D187-1371-662D-936931A5601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4596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Updates können abgebrochen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7DD59A9-EB33-BC34-AC0B-2E303C32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und Commit (</a:t>
            </a:r>
            <a:r>
              <a:rPr lang="de-DE" dirty="0" err="1"/>
              <a:t>Concurrent</a:t>
            </a:r>
            <a:r>
              <a:rPr lang="de-DE" dirty="0"/>
              <a:t>)</a:t>
            </a:r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83238647-6BBE-74DA-A5E6-7AEA2BA55910}"/>
              </a:ext>
            </a:extLst>
          </p:cNvPr>
          <p:cNvCxnSpPr/>
          <p:nvPr/>
        </p:nvCxnSpPr>
        <p:spPr>
          <a:xfrm>
            <a:off x="393617" y="4120738"/>
            <a:ext cx="8400061" cy="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95E7D6FC-8BEC-79F0-2A23-4BD6EE5A12EE}"/>
              </a:ext>
            </a:extLst>
          </p:cNvPr>
          <p:cNvSpPr txBox="1"/>
          <p:nvPr/>
        </p:nvSpPr>
        <p:spPr>
          <a:xfrm>
            <a:off x="1480416" y="3751406"/>
            <a:ext cx="6133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C00000"/>
                </a:solidFill>
              </a:rPr>
              <a:t>...danach wird das "nicht dringende" Update für </a:t>
            </a:r>
            <a:r>
              <a:rPr lang="de-DE" b="1" dirty="0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</a:t>
            </a:r>
            <a:r>
              <a:rPr lang="de-DE" dirty="0">
                <a:solidFill>
                  <a:srgbClr val="C00000"/>
                </a:solidFill>
              </a:rPr>
              <a:t> durchgeführt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D1D5169A-D5F0-D54E-835E-DE58F16F5E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26" y="2179355"/>
            <a:ext cx="6794500" cy="1371600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33AFAEF7-8A01-6B2F-41EE-386AD8F129CF}"/>
              </a:ext>
            </a:extLst>
          </p:cNvPr>
          <p:cNvSpPr txBox="1"/>
          <p:nvPr/>
        </p:nvSpPr>
        <p:spPr>
          <a:xfrm>
            <a:off x="393617" y="1686770"/>
            <a:ext cx="4178383" cy="269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setA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5</a:t>
            </a:r>
            <a:r>
              <a:rPr lang="de-DE" sz="1151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 </a:t>
            </a:r>
            <a:r>
              <a:rPr lang="de-DE" sz="1151" b="1" dirty="0" err="1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startTransition</a:t>
            </a:r>
            <a:r>
              <a:rPr lang="de-DE" sz="1151" b="1" dirty="0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</a:t>
            </a:r>
            <a:r>
              <a:rPr lang="de-DE" sz="1151" b="1" dirty="0" err="1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setB</a:t>
            </a:r>
            <a:r>
              <a:rPr lang="de-DE" sz="1151" b="1" dirty="0">
                <a:solidFill>
                  <a:schemeClr val="bg2">
                    <a:lumMod val="75000"/>
                  </a:schemeClr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(4) );</a:t>
            </a:r>
          </a:p>
        </p:txBody>
      </p:sp>
    </p:spTree>
    <p:extLst>
      <p:ext uri="{BB962C8B-B14F-4D97-AF65-F5344CB8AC3E}">
        <p14:creationId xmlns:p14="http://schemas.microsoft.com/office/powerpoint/2010/main" val="4800464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http://localhost:3001</a:t>
            </a:r>
          </a:p>
        </p:txBody>
      </p:sp>
    </p:spTree>
    <p:extLst>
      <p:ext uri="{BB962C8B-B14F-4D97-AF65-F5344CB8AC3E}">
        <p14:creationId xmlns:p14="http://schemas.microsoft.com/office/powerpoint/2010/main" val="8229567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 🕵️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51F6BFA-C90C-9D37-78BF-C64730121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017" y="1463635"/>
            <a:ext cx="4260690" cy="325664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455B1D1D-737A-2191-8FAF-B15EF7BF1C08}"/>
              </a:ext>
            </a:extLst>
          </p:cNvPr>
          <p:cNvSpPr/>
          <p:nvPr/>
        </p:nvSpPr>
        <p:spPr>
          <a:xfrm>
            <a:off x="5537341" y="1401609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C638F46-B3B8-1958-2D79-84A567CF1592}"/>
              </a:ext>
            </a:extLst>
          </p:cNvPr>
          <p:cNvSpPr txBox="1"/>
          <p:nvPr/>
        </p:nvSpPr>
        <p:spPr>
          <a:xfrm>
            <a:off x="298579" y="1171976"/>
            <a:ext cx="4225438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App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</a:p>
          <a:p>
            <a:r>
              <a:rPr lang="de-DE" sz="1000" dirty="0">
                <a:solidFill>
                  <a:srgbClr val="333333"/>
                </a:solidFill>
                <a:latin typeface="MonoLisa" panose="020B0509030204060204" pitchFamily="49" charset="0"/>
              </a:rPr>
              <a:t>        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0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// urgent update ("</a:t>
            </a:r>
            <a:r>
              <a:rPr lang="de-DE" sz="1000" dirty="0" err="1">
                <a:solidFill>
                  <a:srgbClr val="012339"/>
                </a:solidFill>
                <a:latin typeface="MonoLisa" panose="020B0509030204060204" pitchFamily="49" charset="0"/>
              </a:rPr>
              <a:t>count</a:t>
            </a:r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")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dirty="0">
                <a:solidFill>
                  <a:srgbClr val="A44185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dirty="0">
              <a:solidFill>
                <a:srgbClr val="012339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 </a:t>
            </a:r>
            <a:r>
              <a:rPr lang="de-DE" sz="10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x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+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1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</a:p>
          <a:p>
            <a:r>
              <a:rPr lang="de-DE" sz="1000" dirty="0">
                <a:solidFill>
                  <a:srgbClr val="012339"/>
                </a:solidFill>
                <a:latin typeface="MonoLisa" panose="020B0509030204060204" pitchFamily="49" charset="0"/>
              </a:rPr>
              <a:t>  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className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"App"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handleClick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Go!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button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Count: 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count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notSoUrgentValue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465B62E-56E2-DAB4-D1C7-A99ADFA289F2}"/>
              </a:ext>
            </a:extLst>
          </p:cNvPr>
          <p:cNvSpPr/>
          <p:nvPr/>
        </p:nvSpPr>
        <p:spPr>
          <a:xfrm>
            <a:off x="5537341" y="4491348"/>
            <a:ext cx="3308080" cy="24713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7472B52-E005-458E-4116-A93C0CD8EC03}"/>
              </a:ext>
            </a:extLst>
          </p:cNvPr>
          <p:cNvSpPr/>
          <p:nvPr/>
        </p:nvSpPr>
        <p:spPr>
          <a:xfrm>
            <a:off x="5537341" y="2322609"/>
            <a:ext cx="3308080" cy="43092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8887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3F85396-F890-9B57-86E9-A036AF39D088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2F1729B7-45AC-882D-75DC-836CE22A6FC2}"/>
              </a:ext>
            </a:extLst>
          </p:cNvPr>
          <p:cNvSpPr/>
          <p:nvPr/>
        </p:nvSpPr>
        <p:spPr>
          <a:xfrm>
            <a:off x="1901735" y="1950487"/>
            <a:ext cx="774286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4B8F56E5-BE80-D21E-382B-6E56AA50CFA5}"/>
              </a:ext>
            </a:extLst>
          </p:cNvPr>
          <p:cNvCxnSpPr>
            <a:cxnSpLocks/>
          </p:cNvCxnSpPr>
          <p:nvPr/>
        </p:nvCxnSpPr>
        <p:spPr>
          <a:xfrm flipH="1">
            <a:off x="2071099" y="2144162"/>
            <a:ext cx="171683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BF5A3AF1-639D-9B9E-0015-6668F85B9D42}"/>
              </a:ext>
            </a:extLst>
          </p:cNvPr>
          <p:cNvSpPr txBox="1"/>
          <p:nvPr/>
        </p:nvSpPr>
        <p:spPr>
          <a:xfrm>
            <a:off x="1279128" y="2857818"/>
            <a:ext cx="16357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Läuft Transition gerade ?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(ist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aktuell)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25B8250-FEF0-0F93-C6F4-24B4135343E8}"/>
              </a:ext>
            </a:extLst>
          </p:cNvPr>
          <p:cNvSpPr/>
          <p:nvPr/>
        </p:nvSpPr>
        <p:spPr>
          <a:xfrm>
            <a:off x="2786277" y="1950487"/>
            <a:ext cx="1252012" cy="193675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64EDB347-CBB4-9082-5F3B-B17D3936A72B}"/>
              </a:ext>
            </a:extLst>
          </p:cNvPr>
          <p:cNvCxnSpPr>
            <a:cxnSpLocks/>
          </p:cNvCxnSpPr>
          <p:nvPr/>
        </p:nvCxnSpPr>
        <p:spPr>
          <a:xfrm>
            <a:off x="3474879" y="2144162"/>
            <a:ext cx="436217" cy="748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CF38339-C027-4861-CB6F-D67A15F5CD1F}"/>
              </a:ext>
            </a:extLst>
          </p:cNvPr>
          <p:cNvSpPr txBox="1"/>
          <p:nvPr/>
        </p:nvSpPr>
        <p:spPr>
          <a:xfrm>
            <a:off x="3119125" y="2857818"/>
            <a:ext cx="16357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Transition starten</a:t>
            </a:r>
          </a:p>
        </p:txBody>
      </p:sp>
    </p:spTree>
    <p:extLst>
      <p:ext uri="{BB962C8B-B14F-4D97-AF65-F5344CB8AC3E}">
        <p14:creationId xmlns:p14="http://schemas.microsoft.com/office/powerpoint/2010/main" val="2156507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9477" y="2420752"/>
            <a:ext cx="2108407" cy="165696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3624010" y="2586448"/>
            <a:ext cx="1113700" cy="3435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7710" y="2420752"/>
            <a:ext cx="19306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"Normale" Updates sind "dringend" (wie bisher)</a:t>
            </a:r>
          </a:p>
        </p:txBody>
      </p:sp>
    </p:spTree>
    <p:extLst>
      <p:ext uri="{BB962C8B-B14F-4D97-AF65-F5344CB8AC3E}">
        <p14:creationId xmlns:p14="http://schemas.microsoft.com/office/powerpoint/2010/main" val="198643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000" dirty="0">
              <a:solidFill>
                <a:srgbClr val="333333"/>
              </a:solidFill>
              <a:latin typeface="MonoLisa" panose="020B0509030204060204" pitchFamily="49" charset="0"/>
            </a:endParaRP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DF73ABE-32D2-AEEE-4F77-5ECDA2C604C3}"/>
              </a:ext>
            </a:extLst>
          </p:cNvPr>
          <p:cNvSpPr/>
          <p:nvPr/>
        </p:nvSpPr>
        <p:spPr>
          <a:xfrm>
            <a:off x="1483723" y="2700668"/>
            <a:ext cx="1964733" cy="538921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BA34AC5-5333-242F-69C3-B1EFB8306C9F}"/>
              </a:ext>
            </a:extLst>
          </p:cNvPr>
          <p:cNvCxnSpPr>
            <a:cxnSpLocks/>
          </p:cNvCxnSpPr>
          <p:nvPr/>
        </p:nvCxnSpPr>
        <p:spPr>
          <a:xfrm flipV="1">
            <a:off x="3448456" y="2866364"/>
            <a:ext cx="1354943" cy="127962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E99C4410-F7E8-9853-4A3C-8DEA5FD509F6}"/>
              </a:ext>
            </a:extLst>
          </p:cNvPr>
          <p:cNvSpPr txBox="1"/>
          <p:nvPr/>
        </p:nvSpPr>
        <p:spPr>
          <a:xfrm>
            <a:off x="4730244" y="2727357"/>
            <a:ext cx="20997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Updates innerhalb der Callback-Funktion 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sind "nicht dringend"</a:t>
            </a:r>
          </a:p>
        </p:txBody>
      </p:sp>
    </p:spTree>
    <p:extLst>
      <p:ext uri="{BB962C8B-B14F-4D97-AF65-F5344CB8AC3E}">
        <p14:creationId xmlns:p14="http://schemas.microsoft.com/office/powerpoint/2010/main" val="4021616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useTransition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useTransition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Markiert Update als "weniger wichtig"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C9F8C0E-5FB6-48CD-47A6-7FA05B38297D}"/>
              </a:ext>
            </a:extLst>
          </p:cNvPr>
          <p:cNvSpPr txBox="1"/>
          <p:nvPr/>
        </p:nvSpPr>
        <p:spPr>
          <a:xfrm>
            <a:off x="1102877" y="1311586"/>
            <a:ext cx="6328021" cy="3631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ExampleChart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useState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initialData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[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,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0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 err="1">
                <a:solidFill>
                  <a:srgbClr val="2770C0"/>
                </a:solidFill>
                <a:latin typeface="MonoLisa" panose="020B0509030204060204" pitchFamily="49" charset="0"/>
              </a:rPr>
              <a:t>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e.target.input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startTransition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  </a:t>
            </a:r>
            <a:r>
              <a:rPr lang="de-DE" sz="10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setData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dirty="0">
                <a:solidFill>
                  <a:srgbClr val="367B42"/>
                </a:solidFill>
                <a:latin typeface="MonoLisa" panose="020B0509030204060204" pitchFamily="49" charset="0"/>
              </a:rPr>
              <a:t>/* ... */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});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0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0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value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onChange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dirty="0" err="1">
                <a:solidFill>
                  <a:srgbClr val="367B42"/>
                </a:solidFill>
                <a:latin typeface="MonoLisa" panose="020B0509030204060204" pitchFamily="49" charset="0"/>
              </a:rPr>
              <a:t>handleInput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isPending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?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!"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: 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"Not </a:t>
            </a:r>
            <a:r>
              <a:rPr lang="de-DE" sz="1000" b="0" dirty="0" err="1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Pending</a:t>
            </a:r>
            <a:r>
              <a:rPr lang="de-DE" sz="1000" b="0" dirty="0">
                <a:solidFill>
                  <a:srgbClr val="3D9189"/>
                </a:solidFill>
                <a:effectLst/>
                <a:latin typeface="MonoLisa" panose="020B0509030204060204" pitchFamily="49" charset="0"/>
              </a:rPr>
              <a:t>"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p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</a:p>
          <a:p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</a:t>
            </a:r>
            <a:r>
              <a:rPr lang="de-DE" sz="1000" b="0" dirty="0" err="1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0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0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</a:t>
            </a:r>
            <a:r>
              <a:rPr lang="de-DE" sz="10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div</a:t>
            </a:r>
            <a:r>
              <a:rPr lang="de-DE" sz="10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&gt;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0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0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1640478" y="3912087"/>
            <a:ext cx="3924300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2758129" y="4115106"/>
            <a:ext cx="1242838" cy="202519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3792708" y="4200790"/>
            <a:ext cx="270065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isPending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zeigt an, das nicht dringende Updates noch ausstehen</a:t>
            </a:r>
          </a:p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(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nicht aktuell)</a:t>
            </a:r>
          </a:p>
        </p:txBody>
      </p:sp>
    </p:spTree>
    <p:extLst>
      <p:ext uri="{BB962C8B-B14F-4D97-AF65-F5344CB8AC3E}">
        <p14:creationId xmlns:p14="http://schemas.microsoft.com/office/powerpoint/2010/main" val="5945072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 </a:t>
            </a:r>
            <a:r>
              <a:rPr lang="de-DE" dirty="0" err="1"/>
              <a:t>useTransition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</a:t>
            </a:r>
            <a:r>
              <a:rPr lang="de-DE" dirty="0" err="1"/>
              <a:t>useTransition</a:t>
            </a:r>
            <a:r>
              <a:rPr lang="de-DE" dirty="0"/>
              <a:t>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3478849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6066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2397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hier  </a:t>
            </a:r>
            <a:r>
              <a:rPr lang="de-DE" sz="1000" b="1" dirty="0">
                <a:solidFill>
                  <a:srgbClr val="BF74E1"/>
                </a:solidFill>
                <a:latin typeface="Source Sans Pro" panose="020B0503030403020204" pitchFamily="34" charset="0"/>
              </a:rPr>
              <a:t>immer 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aktuell...</a:t>
            </a:r>
          </a:p>
        </p:txBody>
      </p:sp>
    </p:spTree>
    <p:extLst>
      <p:ext uri="{BB962C8B-B14F-4D97-AF65-F5344CB8AC3E}">
        <p14:creationId xmlns:p14="http://schemas.microsoft.com/office/powerpoint/2010/main" val="41435785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Aufschieben von Aktualisierungen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vorrübergehendes 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 der UI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68F3B43B-6C4F-46D1-DADF-6E9A03EE842D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[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513DA69E-54D0-B6EF-CD3E-BFA58B168A1F}"/>
              </a:ext>
            </a:extLst>
          </p:cNvPr>
          <p:cNvSpPr/>
          <p:nvPr/>
        </p:nvSpPr>
        <p:spPr>
          <a:xfrm>
            <a:off x="3585087" y="2044026"/>
            <a:ext cx="595028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EE13A4EA-49FC-AD13-8280-A133894134FE}"/>
              </a:ext>
            </a:extLst>
          </p:cNvPr>
          <p:cNvCxnSpPr>
            <a:cxnSpLocks/>
          </p:cNvCxnSpPr>
          <p:nvPr/>
        </p:nvCxnSpPr>
        <p:spPr>
          <a:xfrm>
            <a:off x="4805213" y="2247045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7980FFA1-D11C-214C-33B3-132FC4033D81}"/>
              </a:ext>
            </a:extLst>
          </p:cNvPr>
          <p:cNvSpPr txBox="1"/>
          <p:nvPr/>
        </p:nvSpPr>
        <p:spPr>
          <a:xfrm>
            <a:off x="6770883" y="2370209"/>
            <a:ext cx="109818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Problem: 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ist immer aktuell...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04E31970-AD68-D60E-3FDD-B7B77108C629}"/>
              </a:ext>
            </a:extLst>
          </p:cNvPr>
          <p:cNvCxnSpPr>
            <a:cxnSpLocks/>
            <a:endCxn id="24" idx="1"/>
          </p:cNvCxnSpPr>
          <p:nvPr/>
        </p:nvCxnSpPr>
        <p:spPr>
          <a:xfrm flipV="1">
            <a:off x="2855167" y="3342838"/>
            <a:ext cx="3915716" cy="639467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DE65927E-E97D-9819-9B4E-296EFCF02583}"/>
              </a:ext>
            </a:extLst>
          </p:cNvPr>
          <p:cNvSpPr txBox="1"/>
          <p:nvPr/>
        </p:nvSpPr>
        <p:spPr>
          <a:xfrm>
            <a:off x="6770883" y="3142783"/>
            <a:ext cx="10981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...UI wird immer aktualisiert 😢</a:t>
            </a:r>
          </a:p>
        </p:txBody>
      </p:sp>
    </p:spTree>
    <p:extLst>
      <p:ext uri="{BB962C8B-B14F-4D97-AF65-F5344CB8AC3E}">
        <p14:creationId xmlns:p14="http://schemas.microsoft.com/office/powerpoint/2010/main" val="1042016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r>
              <a:rPr lang="de-DE" dirty="0"/>
              <a:t> -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useDeferredValue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Liefert vorherigen Wert zurück, wenn gerade "wichtiges" Update gerendert wird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Komponente kann sich dann selbst von "wichtigen" Updates abkoppeln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838E008-BB59-F384-6DA7-B5162549AF43}"/>
              </a:ext>
            </a:extLst>
          </p:cNvPr>
          <p:cNvSpPr/>
          <p:nvPr/>
        </p:nvSpPr>
        <p:spPr>
          <a:xfrm>
            <a:off x="2599773" y="2245567"/>
            <a:ext cx="1233243" cy="203019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EFB979F-A19C-CAED-6DC3-8BB8304B2D4A}"/>
              </a:ext>
            </a:extLst>
          </p:cNvPr>
          <p:cNvCxnSpPr>
            <a:cxnSpLocks/>
          </p:cNvCxnSpPr>
          <p:nvPr/>
        </p:nvCxnSpPr>
        <p:spPr>
          <a:xfrm>
            <a:off x="3819900" y="2448586"/>
            <a:ext cx="1996751" cy="24632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F9802DED-8CB8-9678-CDA5-3F2BFB90F165}"/>
              </a:ext>
            </a:extLst>
          </p:cNvPr>
          <p:cNvSpPr txBox="1"/>
          <p:nvPr/>
        </p:nvSpPr>
        <p:spPr>
          <a:xfrm>
            <a:off x="5785570" y="2571750"/>
            <a:ext cx="2276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kann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sein oder '</a:t>
            </a:r>
            <a:r>
              <a:rPr lang="de-DE" sz="1000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data</a:t>
            </a:r>
            <a:r>
              <a:rPr lang="de-DE" sz="1000" b="1" dirty="0">
                <a:solidFill>
                  <a:srgbClr val="4DA27E"/>
                </a:solidFill>
                <a:latin typeface="Source Sans Pro" panose="020B0503030403020204" pitchFamily="34" charset="0"/>
              </a:rPr>
              <a:t>' von vorherigem Rendern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317F4D6-6277-1365-68D9-8F0CB1F3A791}"/>
              </a:ext>
            </a:extLst>
          </p:cNvPr>
          <p:cNvSpPr txBox="1"/>
          <p:nvPr/>
        </p:nvSpPr>
        <p:spPr>
          <a:xfrm>
            <a:off x="1764503" y="2012962"/>
            <a:ext cx="573646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TheChart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({</a:t>
            </a:r>
            <a:r>
              <a:rPr lang="de-DE" sz="1200" dirty="0" err="1">
                <a:solidFill>
                  <a:srgbClr val="367B42"/>
                </a:solidFill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i="1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B04432"/>
                </a:solidFill>
                <a:effectLst/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useDeferredValue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const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useMemo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{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map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</a:t>
            </a:r>
            <a:r>
              <a:rPr lang="de-DE" sz="12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 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(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    &lt;</a:t>
            </a:r>
            <a:r>
              <a:rPr lang="de-DE" sz="12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Bar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key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={</a:t>
            </a:r>
            <a:r>
              <a:rPr lang="de-DE" sz="12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1200" b="0" dirty="0" err="1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id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{...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d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 </a:t>
            </a:r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/&gt;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    ))}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3778B7"/>
                </a:solidFill>
                <a:effectLst/>
                <a:latin typeface="MonoLisa" panose="020B0509030204060204" pitchFamily="49" charset="0"/>
              </a:rPr>
              <a:t>    &lt;/div&gt;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),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[</a:t>
            </a:r>
            <a:r>
              <a:rPr lang="de-DE" sz="1200" dirty="0" err="1">
                <a:solidFill>
                  <a:srgbClr val="B04432"/>
                </a:solidFill>
                <a:latin typeface="MonoLisa" panose="020B0509030204060204" pitchFamily="49" charset="0"/>
              </a:rPr>
              <a:t>deferredData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]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);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b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12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12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1200" b="0" dirty="0">
                <a:solidFill>
                  <a:srgbClr val="367B42"/>
                </a:solidFill>
                <a:effectLst/>
                <a:latin typeface="MonoLisa" panose="020B0509030204060204" pitchFamily="49" charset="0"/>
              </a:rPr>
              <a:t>ui</a:t>
            </a:r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;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12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}</a:t>
            </a:r>
            <a:endParaRPr lang="de-DE" sz="12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823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</p:spTree>
    <p:extLst>
      <p:ext uri="{BB962C8B-B14F-4D97-AF65-F5344CB8AC3E}">
        <p14:creationId xmlns:p14="http://schemas.microsoft.com/office/powerpoint/2010/main" val="23411283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093EA8-9AAC-210D-0923-277FC32E2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Deferred</a:t>
            </a:r>
            <a:r>
              <a:rPr lang="de-DE" dirty="0"/>
              <a:t> Value 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ADBD1C-0ECA-C6EC-FFFC-A2F65C82C4E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 🕵️</a:t>
            </a:r>
          </a:p>
          <a:p>
            <a:r>
              <a:rPr lang="de-DE" sz="1600" b="0" dirty="0">
                <a:solidFill>
                  <a:srgbClr val="36544F"/>
                </a:solidFill>
              </a:rPr>
              <a:t>http://localhost:3002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4648CD8-7E1B-059D-E11A-F938E69553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45"/>
          <a:stretch/>
        </p:blipFill>
        <p:spPr>
          <a:xfrm>
            <a:off x="940525" y="2063931"/>
            <a:ext cx="7877148" cy="191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670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: </a:t>
            </a:r>
            <a:r>
              <a:rPr lang="de-DE" dirty="0" err="1"/>
              <a:t>what's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18+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0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1276875"/>
            <a:ext cx="5572125" cy="1994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7200" b="1" u="sng" dirty="0">
                <a:solidFill>
                  <a:srgbClr val="9E60B8"/>
                </a:solidFill>
                <a:latin typeface="Source Sans Pro Black" panose="020B0503030403020204" pitchFamily="34" charset="0"/>
              </a:rPr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394403E-B819-5D6A-6348-BCD924443AE2}"/>
              </a:ext>
            </a:extLst>
          </p:cNvPr>
          <p:cNvSpPr txBox="1"/>
          <p:nvPr/>
        </p:nvSpPr>
        <p:spPr>
          <a:xfrm>
            <a:off x="2506203" y="2589772"/>
            <a:ext cx="4572000" cy="11493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4000" b="1" dirty="0">
                <a:solidFill>
                  <a:srgbClr val="B04432"/>
                </a:solidFill>
                <a:latin typeface="Source Sans Pro Black" panose="020B0503030403020204" pitchFamily="34" charset="0"/>
              </a:rPr>
              <a:t>(experimentell)</a:t>
            </a:r>
          </a:p>
        </p:txBody>
      </p:sp>
    </p:spTree>
    <p:extLst>
      <p:ext uri="{BB962C8B-B14F-4D97-AF65-F5344CB8AC3E}">
        <p14:creationId xmlns:p14="http://schemas.microsoft.com/office/powerpoint/2010/main" val="2301137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18: </a:t>
            </a:r>
            <a:r>
              <a:rPr lang="de-DE" dirty="0" err="1"/>
              <a:t>What's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box?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0" y="180441"/>
            <a:ext cx="9144000" cy="1396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475" b="1" dirty="0" err="1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500" b="1" dirty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543163"/>
            <a:ext cx="9144000" cy="45089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700" b="1" dirty="0">
                <a:solidFill>
                  <a:srgbClr val="5AB88F"/>
                </a:solidFill>
                <a:latin typeface="Source Sans Pro" panose="020B0503030403020204" pitchFamily="34" charset="77"/>
              </a:rPr>
              <a:t>18</a:t>
            </a:r>
            <a:endParaRPr lang="de-DE" sz="23900" b="1" dirty="0">
              <a:solidFill>
                <a:srgbClr val="5AB88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F2F9AC2-9636-4A8C-4AFA-89E6D98C1DEB}"/>
              </a:ext>
            </a:extLst>
          </p:cNvPr>
          <p:cNvSpPr/>
          <p:nvPr/>
        </p:nvSpPr>
        <p:spPr>
          <a:xfrm>
            <a:off x="0" y="-2115"/>
            <a:ext cx="9144000" cy="4552950"/>
          </a:xfrm>
          <a:prstGeom prst="rect">
            <a:avLst/>
          </a:prstGeom>
          <a:solidFill>
            <a:srgbClr val="D4EBE9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B342C38-CDDF-B2F2-A975-C973472F3871}"/>
              </a:ext>
            </a:extLst>
          </p:cNvPr>
          <p:cNvSpPr txBox="1"/>
          <p:nvPr/>
        </p:nvSpPr>
        <p:spPr>
          <a:xfrm>
            <a:off x="1962149" y="328058"/>
            <a:ext cx="5572125" cy="389260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Auto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Batching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Veränderter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Strict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-Mode</a:t>
            </a:r>
          </a:p>
          <a:p>
            <a:pPr algn="ctr">
              <a:lnSpc>
                <a:spcPct val="200000"/>
              </a:lnSpc>
            </a:pP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Neue Hooks</a:t>
            </a:r>
          </a:p>
          <a:p>
            <a:pPr algn="ctr">
              <a:lnSpc>
                <a:spcPct val="200000"/>
              </a:lnSpc>
            </a:pP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Concurrent</a:t>
            </a:r>
            <a:r>
              <a:rPr lang="de-DE" sz="3200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3200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React</a:t>
            </a:r>
            <a:endParaRPr lang="de-DE" sz="32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3001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872113" y="1993704"/>
            <a:ext cx="739978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</a:p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Detching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5A7DDCA-E207-AFA2-17F6-C12691F04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A924B4F-BD28-31F7-C425-5C99BEE43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2882462" cy="32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644CE5F-9F8C-F988-EF76-3D8F574E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1268763" cy="329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6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seit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16.6 für dynamische Imports stabil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FA0F9A4-F207-5386-2377-AF63AAD34F13}"/>
              </a:ext>
            </a:extLst>
          </p:cNvPr>
          <p:cNvSpPr txBox="1"/>
          <p:nvPr/>
        </p:nvSpPr>
        <p:spPr>
          <a:xfrm>
            <a:off x="1282338" y="2268133"/>
            <a:ext cx="6851890" cy="221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&lt;Router&gt;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Stay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tuned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 &lt;/h1&gt;}&gt;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sz="1151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UserProfile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&lt;/</a:t>
            </a:r>
            <a:r>
              <a:rPr lang="de-DE" sz="1151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&lt;/Route&gt;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&lt;Router&gt;;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5481363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Aktuell nur experimentell in einigen Bibliotheken</a:t>
            </a:r>
          </a:p>
          <a:p>
            <a:r>
              <a:rPr lang="de-DE" b="0" dirty="0">
                <a:solidFill>
                  <a:srgbClr val="36544F"/>
                </a:solidFill>
              </a:rPr>
              <a:t>Insbesondere die API ist noch nicht stabil</a:t>
            </a:r>
          </a:p>
        </p:txBody>
      </p:sp>
    </p:spTree>
    <p:extLst>
      <p:ext uri="{BB962C8B-B14F-4D97-AF65-F5344CB8AC3E}">
        <p14:creationId xmlns:p14="http://schemas.microsoft.com/office/powerpoint/2010/main" val="20540733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 </a:t>
            </a:r>
            <a:r>
              <a:rPr lang="de-DE" dirty="0" err="1"/>
              <a:t>for</a:t>
            </a:r>
            <a:r>
              <a:rPr lang="de-DE" dirty="0"/>
              <a:t> Data </a:t>
            </a:r>
            <a:r>
              <a:rPr lang="de-DE" dirty="0" err="1"/>
              <a:t>Fetching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Demo 🕵️‍♀️</a:t>
            </a:r>
          </a:p>
          <a:p>
            <a:r>
              <a:rPr lang="de-DE" b="0" dirty="0">
                <a:solidFill>
                  <a:srgbClr val="36544F"/>
                </a:solidFill>
              </a:rPr>
              <a:t>localhost:3003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>
                <a:solidFill>
                  <a:srgbClr val="36544F"/>
                </a:solidFill>
              </a:rPr>
              <a:t>Homepage / </a:t>
            </a:r>
            <a:r>
              <a:rPr lang="de-DE" sz="1100" b="0" dirty="0" err="1">
                <a:solidFill>
                  <a:srgbClr val="36544F"/>
                </a:solidFill>
              </a:rPr>
              <a:t>BlogList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b="0" dirty="0" err="1">
                <a:solidFill>
                  <a:srgbClr val="36544F"/>
                </a:solidFill>
              </a:rPr>
              <a:t>PostPage</a:t>
            </a:r>
            <a:endParaRPr lang="de-DE" sz="1100" b="0" dirty="0">
              <a:solidFill>
                <a:srgbClr val="36544F"/>
              </a:solidFill>
            </a:endParaRPr>
          </a:p>
          <a:p>
            <a:pPr lvl="1"/>
            <a:r>
              <a:rPr lang="de-DE" sz="1100" dirty="0" err="1">
                <a:solidFill>
                  <a:srgbClr val="36544F"/>
                </a:solidFill>
              </a:rPr>
              <a:t>BlogTeaserList</a:t>
            </a:r>
            <a:r>
              <a:rPr lang="de-DE" sz="1100" dirty="0">
                <a:solidFill>
                  <a:srgbClr val="36544F"/>
                </a:solidFill>
              </a:rPr>
              <a:t>,  </a:t>
            </a:r>
            <a:r>
              <a:rPr lang="de-DE" sz="1100" dirty="0" err="1">
                <a:solidFill>
                  <a:srgbClr val="36544F"/>
                </a:solidFill>
              </a:rPr>
              <a:t>useTransition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61805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22589" y="1394506"/>
            <a:ext cx="3898824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Idee: </a:t>
            </a:r>
            <a:r>
              <a:rPr lang="de-DE" dirty="0">
                <a:solidFill>
                  <a:srgbClr val="36544F"/>
                </a:solidFill>
              </a:rPr>
              <a:t>Neue Art von Komponenten</a:t>
            </a:r>
          </a:p>
          <a:p>
            <a:r>
              <a:rPr lang="de-DE" b="0" dirty="0">
                <a:solidFill>
                  <a:srgbClr val="36544F"/>
                </a:solidFill>
              </a:rPr>
              <a:t>"Server Components"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r>
              <a:rPr lang="de-DE" b="0" dirty="0">
                <a:solidFill>
                  <a:srgbClr val="36544F"/>
                </a:solidFill>
              </a:rPr>
              <a:t>Können mit traditionellen (Client-)Komponenten verwendet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Demo: </a:t>
            </a:r>
            <a:r>
              <a:rPr lang="de-DE" dirty="0">
                <a:solidFill>
                  <a:srgbClr val="36544F"/>
                </a:solidFill>
              </a:rPr>
              <a:t>Server Components 🕵️</a:t>
            </a:r>
          </a:p>
          <a:p>
            <a:r>
              <a:rPr lang="de-DE" b="0" dirty="0">
                <a:solidFill>
                  <a:srgbClr val="36544F"/>
                </a:solidFill>
                <a:hlinkClick r:id="rId2"/>
              </a:rPr>
              <a:t>http://localhost:4001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PostListPage.server.js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"Normale" Komponente (JSX etc.)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Läuft aber nur auf dem Server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Verwendet </a:t>
            </a:r>
            <a:r>
              <a:rPr lang="de-DE" b="1" dirty="0" err="1">
                <a:solidFill>
                  <a:srgbClr val="36544F"/>
                </a:solidFill>
              </a:rPr>
              <a:t>PostList.server.js</a:t>
            </a:r>
            <a:r>
              <a:rPr lang="de-DE" b="1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36544F"/>
                </a:solidFill>
              </a:rPr>
              <a:t>(=&gt; Server </a:t>
            </a:r>
            <a:r>
              <a:rPr lang="de-DE" dirty="0" err="1">
                <a:solidFill>
                  <a:srgbClr val="36544F"/>
                </a:solidFill>
              </a:rPr>
              <a:t>Resourcen</a:t>
            </a:r>
            <a:r>
              <a:rPr lang="de-DE" dirty="0">
                <a:solidFill>
                  <a:srgbClr val="36544F"/>
                </a:solidFill>
              </a:rPr>
              <a:t>)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>
                <a:solidFill>
                  <a:srgbClr val="36544F"/>
                </a:solidFill>
              </a:rPr>
              <a:t>In den </a:t>
            </a:r>
            <a:r>
              <a:rPr lang="de-DE" dirty="0" err="1">
                <a:solidFill>
                  <a:srgbClr val="36544F"/>
                </a:solidFill>
              </a:rPr>
              <a:t>Dev</a:t>
            </a:r>
            <a:r>
              <a:rPr lang="de-DE" dirty="0">
                <a:solidFill>
                  <a:srgbClr val="36544F"/>
                </a:solidFill>
              </a:rPr>
              <a:t> Tools finden wir die Komponente nicht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Aber im Netzwerk-Tab wird dafür "irgendwas" übertragen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3619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</a:t>
            </a: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051217"/>
            <a:ext cx="2153312" cy="1500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Netzwerk-Tab: unten ist der JS-Code der Komponente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Bye, bye IE 👋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Kein Support für Internet Explorer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72E96FD-8CC2-A2A4-1216-77C9394A1B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956"/>
          <a:stretch/>
        </p:blipFill>
        <p:spPr>
          <a:xfrm>
            <a:off x="1257300" y="2105025"/>
            <a:ext cx="6629400" cy="1719016"/>
          </a:xfrm>
          <a:prstGeom prst="rect">
            <a:avLst/>
          </a:prstGeom>
        </p:spPr>
      </p:pic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5AB07D2F-BABA-C64E-34BA-848CEE47C518}"/>
              </a:ext>
            </a:extLst>
          </p:cNvPr>
          <p:cNvCxnSpPr>
            <a:cxnSpLocks/>
          </p:cNvCxnSpPr>
          <p:nvPr/>
        </p:nvCxnSpPr>
        <p:spPr>
          <a:xfrm flipH="1">
            <a:off x="762000" y="2657475"/>
            <a:ext cx="647700" cy="1343442"/>
          </a:xfrm>
          <a:prstGeom prst="line">
            <a:avLst/>
          </a:prstGeom>
          <a:noFill/>
          <a:ln>
            <a:solidFill>
              <a:srgbClr val="36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6897BAB6-B7D4-B198-8DB5-2D973E621F78}"/>
              </a:ext>
            </a:extLst>
          </p:cNvPr>
          <p:cNvSpPr txBox="1"/>
          <p:nvPr/>
        </p:nvSpPr>
        <p:spPr>
          <a:xfrm>
            <a:off x="685800" y="3815507"/>
            <a:ext cx="72771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0"/>
              </a:rPr>
              <a:t>/2022/03/08/react-18-upgrade-guide.html#dropping-support-for-internet-explorer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E10F4E6C-5302-58C7-1724-C0C8E14E2196}"/>
              </a:ext>
            </a:extLst>
          </p:cNvPr>
          <p:cNvSpPr/>
          <p:nvPr/>
        </p:nvSpPr>
        <p:spPr>
          <a:xfrm>
            <a:off x="2416479" y="2181225"/>
            <a:ext cx="3403296" cy="21907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697CAE16-2C1E-8BEA-56D3-358563567589}"/>
              </a:ext>
            </a:extLst>
          </p:cNvPr>
          <p:cNvSpPr txBox="1"/>
          <p:nvPr/>
        </p:nvSpPr>
        <p:spPr>
          <a:xfrm>
            <a:off x="485744" y="3948142"/>
            <a:ext cx="1943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</a:rPr>
              <a:t>Vor einer Woche!</a:t>
            </a:r>
          </a:p>
        </p:txBody>
      </p:sp>
    </p:spTree>
    <p:extLst>
      <p:ext uri="{BB962C8B-B14F-4D97-AF65-F5344CB8AC3E}">
        <p14:creationId xmlns:p14="http://schemas.microsoft.com/office/powerpoint/2010/main" val="16376989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4345BDA8-B54A-1008-92EA-C0EBE4051B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" r="3177" b="7311"/>
          <a:stretch/>
        </p:blipFill>
        <p:spPr>
          <a:xfrm>
            <a:off x="-11813" y="0"/>
            <a:ext cx="9164185" cy="5127525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07EED228-0F70-148A-45A4-CFC034588DD9}"/>
              </a:ext>
            </a:extLst>
          </p:cNvPr>
          <p:cNvSpPr/>
          <p:nvPr/>
        </p:nvSpPr>
        <p:spPr>
          <a:xfrm>
            <a:off x="-11813" y="0"/>
            <a:ext cx="9164185" cy="4540526"/>
          </a:xfrm>
          <a:prstGeom prst="rect">
            <a:avLst/>
          </a:prstGeom>
          <a:solidFill>
            <a:schemeClr val="bg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1F4A8850-1974-FAFF-6CEA-00A3111EDE8D}"/>
              </a:ext>
            </a:extLst>
          </p:cNvPr>
          <p:cNvGrpSpPr/>
          <p:nvPr/>
        </p:nvGrpSpPr>
        <p:grpSpPr>
          <a:xfrm>
            <a:off x="-5576" y="4524551"/>
            <a:ext cx="9157948" cy="659537"/>
            <a:chOff x="-697424" y="5684031"/>
            <a:chExt cx="9152371" cy="602974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F0C9E9F6-A2A2-7037-C6C8-83EF88EE746B}"/>
                </a:ext>
              </a:extLst>
            </p:cNvPr>
            <p:cNvSpPr/>
            <p:nvPr/>
          </p:nvSpPr>
          <p:spPr>
            <a:xfrm>
              <a:off x="-697424" y="5684031"/>
              <a:ext cx="9144000" cy="586998"/>
            </a:xfrm>
            <a:prstGeom prst="rect">
              <a:avLst/>
            </a:prstGeom>
            <a:solidFill>
              <a:srgbClr val="4DA27E">
                <a:alpha val="90127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" name="Titel 3">
              <a:extLst>
                <a:ext uri="{FF2B5EF4-FFF2-40B4-BE49-F238E27FC236}">
                  <a16:creationId xmlns:a16="http://schemas.microsoft.com/office/drawing/2014/main" id="{D763C5AB-664F-8D78-2A74-0AD58982879C}"/>
                </a:ext>
              </a:extLst>
            </p:cNvPr>
            <p:cNvSpPr txBox="1">
              <a:spLocks/>
            </p:cNvSpPr>
            <p:nvPr/>
          </p:nvSpPr>
          <p:spPr>
            <a:xfrm>
              <a:off x="-689053" y="5694338"/>
              <a:ext cx="9144000" cy="592667"/>
            </a:xfrm>
            <a:prstGeom prst="rect">
              <a:avLst/>
            </a:prstGeom>
          </p:spPr>
          <p:txBody>
            <a:bodyPr vert="horz" lIns="0" tIns="0" rIns="0" bIns="0" rtlCol="0" anchor="ctr" anchorCtr="0">
              <a:normAutofit/>
            </a:bodyPr>
            <a:lstStyle>
              <a:lvl1pPr algn="ctr" defTabSz="6858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523" b="1" i="0" kern="1200" cap="all" baseline="0">
                  <a:solidFill>
                    <a:srgbClr val="025249"/>
                  </a:solidFill>
                  <a:latin typeface="Montserrat" charset="0"/>
                  <a:ea typeface="+mj-ea"/>
                  <a:cs typeface="+mj-cs"/>
                </a:defRPr>
              </a:lvl1pPr>
            </a:lstStyle>
            <a:p>
              <a:r>
                <a:rPr lang="de-DE" sz="1050" spc="60">
                  <a:solidFill>
                    <a:srgbClr val="D4EBE9"/>
                  </a:solidFill>
                </a:rPr>
                <a:t>EnterJS Darmstadt | Juni 2022 | @nilshartmann</a:t>
              </a:r>
              <a:endParaRPr lang="de-DE" sz="1050" spc="60" dirty="0">
                <a:solidFill>
                  <a:srgbClr val="D4EBE9"/>
                </a:solidFill>
              </a:endParaRPr>
            </a:p>
          </p:txBody>
        </p:sp>
      </p:grpSp>
      <p:sp>
        <p:nvSpPr>
          <p:cNvPr id="9" name="Textfeld 8">
            <a:extLst>
              <a:ext uri="{FF2B5EF4-FFF2-40B4-BE49-F238E27FC236}">
                <a16:creationId xmlns:a16="http://schemas.microsoft.com/office/drawing/2014/main" id="{025D6F1A-7B87-31BA-7738-C249AD176D41}"/>
              </a:ext>
            </a:extLst>
          </p:cNvPr>
          <p:cNvSpPr txBox="1"/>
          <p:nvPr/>
        </p:nvSpPr>
        <p:spPr>
          <a:xfrm>
            <a:off x="6481917" y="131330"/>
            <a:ext cx="18774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799567-8D96-E354-DCFA-5E9487ABB705}"/>
              </a:ext>
            </a:extLst>
          </p:cNvPr>
          <p:cNvSpPr txBox="1"/>
          <p:nvPr/>
        </p:nvSpPr>
        <p:spPr>
          <a:xfrm>
            <a:off x="6482772" y="392094"/>
            <a:ext cx="17796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33F6A2C-3C09-4243-7D5D-79B82537207C}"/>
              </a:ext>
            </a:extLst>
          </p:cNvPr>
          <p:cNvSpPr/>
          <p:nvPr/>
        </p:nvSpPr>
        <p:spPr>
          <a:xfrm>
            <a:off x="-11813" y="941977"/>
            <a:ext cx="916418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99E8F6C-67C3-A719-BF9B-AE3B84B6F849}"/>
              </a:ext>
            </a:extLst>
          </p:cNvPr>
          <p:cNvSpPr/>
          <p:nvPr/>
        </p:nvSpPr>
        <p:spPr>
          <a:xfrm>
            <a:off x="5082017" y="2471564"/>
            <a:ext cx="3228863" cy="64206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500" b="1" dirty="0">
                <a:solidFill>
                  <a:srgbClr val="36544F"/>
                </a:solidFill>
                <a:hlinkClick r:id="rId3"/>
              </a:rPr>
              <a:t>https://react.schule/ejs-2022</a:t>
            </a:r>
            <a:endParaRPr lang="de-DE" sz="1500" b="1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Kontakt: </a:t>
            </a:r>
            <a:r>
              <a:rPr lang="de-DE" sz="1500" b="1" dirty="0">
                <a:solidFill>
                  <a:srgbClr val="36544F"/>
                </a:solidFill>
                <a:hlinkClick r:id="rId4"/>
              </a:rPr>
              <a:t>nils@nilshartmann.net</a:t>
            </a:r>
            <a:r>
              <a:rPr lang="de-DE" sz="1500" b="1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514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 </a:t>
            </a:r>
            <a:r>
              <a:rPr lang="de-DE" dirty="0" err="1"/>
              <a:t>batching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Renderings in </a:t>
            </a:r>
            <a:r>
              <a:rPr lang="de-DE" dirty="0" err="1"/>
              <a:t>Promises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Ab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Set-State-Aufrufe in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 werden zusammengefasst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588967" y="1663220"/>
            <a:ext cx="6851890" cy="3280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Blog()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(null);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.</a:t>
            </a:r>
            <a:r>
              <a:rPr lang="de-DE" sz="1151" b="1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{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     </a:t>
            </a:r>
            <a:r>
              <a:rPr lang="de-DE" sz="1151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151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setLoading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})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	&lt;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}&gt;Load Blog Post&lt;/</a:t>
            </a:r>
            <a:r>
              <a:rPr lang="de-DE" sz="115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&lt;/div&gt;;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9A07C19-DA58-6358-F3F0-7208B04B90F4}"/>
              </a:ext>
            </a:extLst>
          </p:cNvPr>
          <p:cNvSpPr/>
          <p:nvPr/>
        </p:nvSpPr>
        <p:spPr>
          <a:xfrm>
            <a:off x="2476500" y="3053378"/>
            <a:ext cx="1866900" cy="476250"/>
          </a:xfrm>
          <a:prstGeom prst="rect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CCCC918-EA10-4695-35A3-721054427B29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343400" y="3191235"/>
            <a:ext cx="714375" cy="100268"/>
          </a:xfrm>
          <a:prstGeom prst="line">
            <a:avLst/>
          </a:prstGeom>
          <a:noFill/>
          <a:ln>
            <a:solidFill>
              <a:srgbClr val="5AB88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47D909AA-920D-4C0D-562F-67E3D1BC52A4}"/>
              </a:ext>
            </a:extLst>
          </p:cNvPr>
          <p:cNvSpPr txBox="1"/>
          <p:nvPr/>
        </p:nvSpPr>
        <p:spPr>
          <a:xfrm>
            <a:off x="4981514" y="3006569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Ein</a:t>
            </a:r>
            <a:r>
              <a:rPr lang="de-DE" b="1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Renderzyklus</a:t>
            </a:r>
            <a:endParaRPr lang="de-DE" b="1" dirty="0">
              <a:solidFill>
                <a:srgbClr val="4DA27E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A946BC3-C8D2-40A1-02C6-BD96D8E079D1}"/>
              </a:ext>
            </a:extLst>
          </p:cNvPr>
          <p:cNvSpPr txBox="1"/>
          <p:nvPr/>
        </p:nvSpPr>
        <p:spPr>
          <a:xfrm>
            <a:off x="4991039" y="3311369"/>
            <a:ext cx="22974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(vor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React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18 </a:t>
            </a:r>
            <a:r>
              <a:rPr lang="de-DE" sz="1200" u="sng" dirty="0">
                <a:solidFill>
                  <a:srgbClr val="4DA27E"/>
                </a:solidFill>
                <a:latin typeface="Source Sans Pro" panose="020B0503030403020204" pitchFamily="34" charset="0"/>
              </a:rPr>
              <a:t>zwei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 </a:t>
            </a:r>
            <a:r>
              <a:rPr lang="de-DE" sz="1200" dirty="0" err="1">
                <a:solidFill>
                  <a:srgbClr val="4DA27E"/>
                </a:solidFill>
                <a:latin typeface="Source Sans Pro" panose="020B0503030403020204" pitchFamily="34" charset="0"/>
              </a:rPr>
              <a:t>Renderzyklen</a:t>
            </a:r>
            <a:r>
              <a:rPr lang="de-DE" sz="1200" dirty="0">
                <a:solidFill>
                  <a:srgbClr val="4DA27E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9464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1103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Komponenten werden zweimal </a:t>
            </a:r>
            <a:r>
              <a:rPr lang="de-DE" dirty="0" err="1">
                <a:solidFill>
                  <a:srgbClr val="36544F"/>
                </a:solidFill>
              </a:rPr>
              <a:t>gemounted</a:t>
            </a:r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Bisher: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rendert Komponenten zweimal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18: </a:t>
            </a:r>
            <a:r>
              <a:rPr lang="de-DE" dirty="0">
                <a:solidFill>
                  <a:srgbClr val="36544F"/>
                </a:solidFill>
              </a:rPr>
              <a:t>Auch Effekte werden doppelt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Dadurch kann </a:t>
            </a:r>
            <a:r>
              <a:rPr lang="de-DE" dirty="0">
                <a:solidFill>
                  <a:srgbClr val="36544F"/>
                </a:solidFill>
              </a:rPr>
              <a:t>(manuell) </a:t>
            </a:r>
            <a:r>
              <a:rPr lang="de-DE" b="0" dirty="0">
                <a:solidFill>
                  <a:srgbClr val="36544F"/>
                </a:solidFill>
              </a:rPr>
              <a:t>geprüft werden, ob alle Clean-Up-Funktion in Effekten richtig funktionieren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1274642" y="1243501"/>
            <a:ext cx="68518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index.js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render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React.StrictMode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58790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Veränderter </a:t>
            </a:r>
            <a:r>
              <a:rPr lang="de-DE" dirty="0" err="1"/>
              <a:t>Strict</a:t>
            </a:r>
            <a:r>
              <a:rPr lang="de-DE" dirty="0"/>
              <a:t>-Mode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8768862" cy="4250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Strict</a:t>
            </a:r>
            <a:r>
              <a:rPr lang="de-DE" dirty="0"/>
              <a:t>-Mode: </a:t>
            </a:r>
            <a:r>
              <a:rPr lang="de-DE" dirty="0">
                <a:solidFill>
                  <a:srgbClr val="36544F"/>
                </a:solidFill>
              </a:rPr>
              <a:t>Potentielle Ressourcen-Leaks erkennen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1859006" y="2571750"/>
            <a:ext cx="5727573" cy="623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/>
              <a:t>Beispiel: </a:t>
            </a:r>
            <a:r>
              <a:rPr lang="de-DE" sz="1151" dirty="0" err="1"/>
              <a:t>ChatPage</a:t>
            </a:r>
            <a:r>
              <a:rPr lang="de-DE" sz="1151" dirty="0"/>
              <a:t> oder Tabs</a:t>
            </a:r>
          </a:p>
          <a:p>
            <a:endParaRPr lang="de-DE" sz="1151" dirty="0"/>
          </a:p>
          <a:p>
            <a:r>
              <a:rPr lang="de-DE" sz="1151" dirty="0"/>
              <a:t>Beispiel: </a:t>
            </a:r>
            <a:r>
              <a:rPr lang="de-DE" sz="1151" dirty="0" err="1"/>
              <a:t>UserStatsPage</a:t>
            </a:r>
            <a:r>
              <a:rPr lang="de-DE" sz="1151" dirty="0"/>
              <a:t> für </a:t>
            </a:r>
            <a:r>
              <a:rPr lang="de-DE" sz="1151" dirty="0" err="1"/>
              <a:t>fetch</a:t>
            </a:r>
            <a:r>
              <a:rPr lang="de-DE" sz="1151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53EACC0-A5DB-12DC-116F-354986D25B59}"/>
              </a:ext>
            </a:extLst>
          </p:cNvPr>
          <p:cNvSpPr txBox="1"/>
          <p:nvPr/>
        </p:nvSpPr>
        <p:spPr>
          <a:xfrm>
            <a:off x="374073" y="2224467"/>
            <a:ext cx="192380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function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Chat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React</a:t>
            </a:r>
            <a:r>
              <a:rPr lang="de-DE" sz="800" b="0" dirty="0" err="1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.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useEffect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(()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A56416"/>
                </a:solidFill>
                <a:effectLst/>
                <a:latin typeface="MonoLisa" panose="020B0509030204060204" pitchFamily="49" charset="0"/>
              </a:rPr>
              <a:t>=&gt;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{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    </a:t>
            </a:r>
            <a:r>
              <a:rPr lang="de-DE" sz="800" b="0" dirty="0" err="1">
                <a:solidFill>
                  <a:srgbClr val="A44185"/>
                </a:solidFill>
                <a:effectLst/>
                <a:latin typeface="MonoLisa" panose="020B0509030204060204" pitchFamily="49" charset="0"/>
              </a:rPr>
              <a:t>subscribeToApi</a:t>
            </a:r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();</a:t>
            </a:r>
          </a:p>
          <a:p>
            <a:endParaRPr lang="de-DE" sz="800" b="0" dirty="0">
              <a:solidFill>
                <a:srgbClr val="333333"/>
              </a:solidFill>
              <a:effectLst/>
              <a:latin typeface="MonoLisa" panose="020B0509030204060204" pitchFamily="49" charset="0"/>
            </a:endParaRPr>
          </a:p>
          <a:p>
            <a:r>
              <a:rPr lang="de-DE" sz="800" b="0" dirty="0">
                <a:solidFill>
                  <a:srgbClr val="012339"/>
                </a:solidFill>
                <a:effectLst/>
                <a:latin typeface="MonoLisa" panose="020B0509030204060204" pitchFamily="49" charset="0"/>
              </a:rPr>
              <a:t>  });</a:t>
            </a:r>
          </a:p>
          <a:p>
            <a:b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</a:b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 </a:t>
            </a:r>
            <a:r>
              <a:rPr lang="de-DE" sz="800" b="0" i="1" dirty="0" err="1">
                <a:solidFill>
                  <a:srgbClr val="2770C0"/>
                </a:solidFill>
                <a:effectLst/>
                <a:latin typeface="MonoLisa" panose="020B0509030204060204" pitchFamily="49" charset="0"/>
              </a:rPr>
              <a:t>return</a:t>
            </a:r>
            <a:r>
              <a:rPr lang="de-DE" sz="800" b="0" dirty="0">
                <a:solidFill>
                  <a:srgbClr val="333333"/>
                </a:solidFill>
                <a:effectLst/>
                <a:latin typeface="MonoLisa" panose="020B0509030204060204" pitchFamily="49" charset="0"/>
              </a:rPr>
              <a:t> 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&lt;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&gt;. . .&lt;/</a:t>
            </a:r>
            <a:r>
              <a:rPr lang="de-DE" sz="800" dirty="0">
                <a:solidFill>
                  <a:srgbClr val="A56416"/>
                </a:solidFill>
                <a:latin typeface="MonoLisa" panose="020B0509030204060204" pitchFamily="49" charset="0"/>
              </a:rPr>
              <a:t>div</a:t>
            </a:r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&gt;;</a:t>
            </a:r>
          </a:p>
          <a:p>
            <a:r>
              <a:rPr lang="de-DE" sz="800" dirty="0">
                <a:solidFill>
                  <a:srgbClr val="3778B7"/>
                </a:solidFill>
                <a:latin typeface="MonoLisa" panose="020B0509030204060204" pitchFamily="49" charset="0"/>
              </a:rPr>
              <a:t>}</a:t>
            </a:r>
            <a:endParaRPr lang="de-DE" sz="800" dirty="0">
              <a:solidFill>
                <a:srgbClr val="333333"/>
              </a:solidFill>
              <a:latin typeface="MonoLisa" panose="020B050903020406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5345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2355</Words>
  <Application>Microsoft Macintosh PowerPoint</Application>
  <PresentationFormat>Bildschirmpräsentation (16:9)</PresentationFormat>
  <Paragraphs>581</Paragraphs>
  <Slides>50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50</vt:i4>
      </vt:variant>
    </vt:vector>
  </HeadingPairs>
  <TitlesOfParts>
    <vt:vector size="63" baseType="lpstr">
      <vt:lpstr>Arial</vt:lpstr>
      <vt:lpstr>Calibri</vt:lpstr>
      <vt:lpstr>Calibri Light</vt:lpstr>
      <vt:lpstr>MonoLisa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Black</vt:lpstr>
      <vt:lpstr>Source Sans Pro SemiBold</vt:lpstr>
      <vt:lpstr>Office-Design</vt:lpstr>
      <vt:lpstr>PowerPoint-Präsentation</vt:lpstr>
      <vt:lpstr>https://nilshartmann.net</vt:lpstr>
      <vt:lpstr>PowerPoint-Präsentation</vt:lpstr>
      <vt:lpstr>React 18: What's in the box?</vt:lpstr>
      <vt:lpstr>Bye, bye IE 👋</vt:lpstr>
      <vt:lpstr>Auto batching</vt:lpstr>
      <vt:lpstr>Veränderter Strict-Mode</vt:lpstr>
      <vt:lpstr>Veränderter Strict-Mode</vt:lpstr>
      <vt:lpstr>Veränderter Strict-Mode</vt:lpstr>
      <vt:lpstr>Veränderter Strict-Mode</vt:lpstr>
      <vt:lpstr>Veränderter Strict-Mode</vt:lpstr>
      <vt:lpstr>Neue Hooks</vt:lpstr>
      <vt:lpstr>Neue Hooks</vt:lpstr>
      <vt:lpstr>React 18: What's in the box?</vt:lpstr>
      <vt:lpstr>Concurrent React</vt:lpstr>
      <vt:lpstr>Render und Commit (Klassisch)</vt:lpstr>
      <vt:lpstr>Render und Commit (Klassisch)</vt:lpstr>
      <vt:lpstr>Render und Commit (Klassisch)</vt:lpstr>
      <vt:lpstr>Render und Commit (Klassisch)</vt:lpstr>
      <vt:lpstr>Render und Commit (Klassisch)</vt:lpstr>
      <vt:lpstr>Render und Commit (Concurrent)</vt:lpstr>
      <vt:lpstr>Render und Commit (Concurrent)</vt:lpstr>
      <vt:lpstr>Render und Commit (Concurrent)</vt:lpstr>
      <vt:lpstr>Render und Commit (Concurrent)</vt:lpstr>
      <vt:lpstr>Concurrent React - Demo</vt:lpstr>
      <vt:lpstr>Concurrent React - Demo</vt:lpstr>
      <vt:lpstr>useTransition Hook</vt:lpstr>
      <vt:lpstr>useTransition Hook</vt:lpstr>
      <vt:lpstr>useTransition Hook</vt:lpstr>
      <vt:lpstr>useTransition Hook</vt:lpstr>
      <vt:lpstr>Demo useTransition</vt:lpstr>
      <vt:lpstr>Concurrent React - Demo</vt:lpstr>
      <vt:lpstr>Concurrent React - Demo</vt:lpstr>
      <vt:lpstr>Concurrent React - Demo</vt:lpstr>
      <vt:lpstr>Concurrent React - Demo</vt:lpstr>
      <vt:lpstr>Concurrent React - Demo</vt:lpstr>
      <vt:lpstr>Deferred Value Demo</vt:lpstr>
      <vt:lpstr>Deferred Value Demo</vt:lpstr>
      <vt:lpstr>React: what's next?</vt:lpstr>
      <vt:lpstr>PowerPoint-Präsentation</vt:lpstr>
      <vt:lpstr>suspense</vt:lpstr>
      <vt:lpstr>suspense</vt:lpstr>
      <vt:lpstr>suspense</vt:lpstr>
      <vt:lpstr>suspense</vt:lpstr>
      <vt:lpstr>suspense</vt:lpstr>
      <vt:lpstr>PowerPoint-Präsentation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949</cp:revision>
  <cp:lastPrinted>2019-05-19T16:49:13Z</cp:lastPrinted>
  <dcterms:created xsi:type="dcterms:W3CDTF">2016-03-28T15:59:53Z</dcterms:created>
  <dcterms:modified xsi:type="dcterms:W3CDTF">2022-06-22T12:25:15Z</dcterms:modified>
</cp:coreProperties>
</file>

<file path=docProps/thumbnail.jpeg>
</file>